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handoutMasterIdLst>
    <p:handoutMasterId r:id="rId31"/>
  </p:handoutMasterIdLst>
  <p:sldIdLst>
    <p:sldId id="264" r:id="rId2"/>
    <p:sldId id="266" r:id="rId3"/>
    <p:sldId id="296" r:id="rId4"/>
    <p:sldId id="297" r:id="rId5"/>
    <p:sldId id="298" r:id="rId6"/>
    <p:sldId id="300" r:id="rId7"/>
    <p:sldId id="301" r:id="rId8"/>
    <p:sldId id="302" r:id="rId9"/>
    <p:sldId id="303" r:id="rId10"/>
    <p:sldId id="304" r:id="rId11"/>
    <p:sldId id="305" r:id="rId12"/>
    <p:sldId id="306" r:id="rId13"/>
    <p:sldId id="283" r:id="rId14"/>
    <p:sldId id="284" r:id="rId15"/>
    <p:sldId id="285" r:id="rId16"/>
    <p:sldId id="286" r:id="rId17"/>
    <p:sldId id="269" r:id="rId18"/>
    <p:sldId id="270" r:id="rId19"/>
    <p:sldId id="287" r:id="rId20"/>
    <p:sldId id="288" r:id="rId21"/>
    <p:sldId id="289" r:id="rId22"/>
    <p:sldId id="290" r:id="rId23"/>
    <p:sldId id="291" r:id="rId24"/>
    <p:sldId id="292" r:id="rId25"/>
    <p:sldId id="293" r:id="rId26"/>
    <p:sldId id="294" r:id="rId27"/>
    <p:sldId id="295" r:id="rId28"/>
    <p:sldId id="307" r:id="rId2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80" autoAdjust="0"/>
  </p:normalViewPr>
  <p:slideViewPr>
    <p:cSldViewPr showGuides="1">
      <p:cViewPr varScale="1">
        <p:scale>
          <a:sx n="90" d="100"/>
          <a:sy n="90" d="100"/>
        </p:scale>
        <p:origin x="398" y="67"/>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11/17/2022</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11/17/2022</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2</a:t>
            </a:fld>
            <a:endParaRPr lang="en-US"/>
          </a:p>
        </p:txBody>
      </p:sp>
    </p:spTree>
    <p:extLst>
      <p:ext uri="{BB962C8B-B14F-4D97-AF65-F5344CB8AC3E}">
        <p14:creationId xmlns:p14="http://schemas.microsoft.com/office/powerpoint/2010/main" val="2646662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2383" y="1498601"/>
            <a:ext cx="7008574" cy="3298825"/>
          </a:xfrm>
        </p:spPr>
        <p:txBody>
          <a:bodyPr>
            <a:normAutofit/>
          </a:bodyPr>
          <a:lstStyle>
            <a:lvl1pPr>
              <a:lnSpc>
                <a:spcPct val="90000"/>
              </a:lnSpc>
              <a:defRPr sz="5400" cap="none" baseline="0"/>
            </a:lvl1pPr>
          </a:lstStyle>
          <a:p>
            <a:r>
              <a:rPr lang="en-US" smtClean="0"/>
              <a:t>Click to edit Master title style</a:t>
            </a:r>
            <a:endParaRPr/>
          </a:p>
        </p:txBody>
      </p:sp>
      <p:sp>
        <p:nvSpPr>
          <p:cNvPr id="3" name="Subtitle 2"/>
          <p:cNvSpPr>
            <a:spLocks noGrp="1"/>
          </p:cNvSpPr>
          <p:nvPr>
            <p:ph type="subTitle" idx="1"/>
          </p:nvPr>
        </p:nvSpPr>
        <p:spPr>
          <a:xfrm>
            <a:off x="4672383" y="4927600"/>
            <a:ext cx="7008574" cy="1244600"/>
          </a:xfrm>
        </p:spPr>
        <p:txBody>
          <a:bodyPr>
            <a:normAutofit/>
          </a:bodyPr>
          <a:lstStyle>
            <a:lvl1pPr marL="0" indent="0" algn="l">
              <a:spcBef>
                <a:spcPts val="0"/>
              </a:spcBef>
              <a:buNone/>
              <a:defRPr sz="2800" b="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11/17/2022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11/17/2022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8B5A30F4-0B4E-4E4B-BC36-C30CD13F4E17}" type="datetimeFigureOut">
              <a:rPr lang="en-US"/>
              <a:t>11/17/2022</a:t>
            </a:fld>
            <a:endParaRPr dirty="0"/>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A60BA0E-20D0-4E7C-B286-26C960A6788F}" type="slidenum">
              <a:rPr/>
              <a:t>‹#›</a:t>
            </a:fld>
            <a:endParaRPr/>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589" y="4445000"/>
            <a:ext cx="7008574" cy="1930400"/>
          </a:xfrm>
        </p:spPr>
        <p:txBody>
          <a:bodyPr anchor="t">
            <a:normAutofit/>
          </a:bodyPr>
          <a:lstStyle>
            <a:lvl1pPr algn="l">
              <a:defRPr sz="54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812589" y="3124200"/>
            <a:ext cx="7008574" cy="1296987"/>
          </a:xfrm>
        </p:spPr>
        <p:txBody>
          <a:bodyPr anchor="b">
            <a:normAutofit/>
          </a:bodyPr>
          <a:lstStyle>
            <a:lvl1pPr marL="0" indent="0">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1706581" indent="0">
              <a:buNone/>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DD204D1-F9BD-4643-8480-6EA41EB484F1}" type="datetimeFigureOut">
              <a:rPr lang="en-US"/>
              <a:t>11/17/2022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DD204D1-F9BD-4643-8480-6EA41EB484F1}" type="datetimeFigureOut">
              <a:rPr lang="en-US"/>
              <a:t>11/17/2022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DD204D1-F9BD-4643-8480-6EA41EB484F1}" type="datetimeFigureOut">
              <a:rPr lang="en-US"/>
              <a:t>11/17/2022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D204D1-F9BD-4643-8480-6EA41EB484F1}" type="datetimeFigureOut">
              <a:rPr lang="en-US"/>
              <a:t>11/17/2022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304721" y="1701800"/>
            <a:ext cx="3351927" cy="2844800"/>
          </a:xfrm>
        </p:spPr>
        <p:txBody>
          <a:bodyPr anchor="b">
            <a:normAutofit/>
          </a:bodyPr>
          <a:lstStyle>
            <a:lvl1pPr algn="l">
              <a:defRPr sz="2000" b="1"/>
            </a:lvl1pPr>
          </a:lstStyle>
          <a:p>
            <a:r>
              <a:rPr lang="en-US" smtClean="0"/>
              <a:t>Click to edit Master title style</a:t>
            </a:r>
            <a:endParaRPr/>
          </a:p>
        </p:txBody>
      </p:sp>
      <p:sp>
        <p:nvSpPr>
          <p:cNvPr id="4" name="Text Placeholder 3"/>
          <p:cNvSpPr>
            <a:spLocks noGrp="1"/>
          </p:cNvSpPr>
          <p:nvPr>
            <p:ph type="body" sz="half" idx="2"/>
          </p:nvPr>
        </p:nvSpPr>
        <p:spPr>
          <a:xfrm>
            <a:off x="304721"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126BF754-515F-40B9-8D24-D54D5825B3D0}" type="datetimeFigureOut">
              <a:rPr lang="en-US"/>
              <a:t>11/17/2022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6BF754-515F-40B9-8D24-D54D5825B3D0}" type="datetimeFigureOut">
              <a:rPr lang="en-US"/>
              <a:t>11/17/2022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smtClean="0"/>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baseline="0">
                <a:solidFill>
                  <a:schemeClr val="tx2">
                    <a:lumMod val="65000"/>
                    <a:lumOff val="35000"/>
                  </a:schemeClr>
                </a:solidFill>
              </a:defRPr>
            </a:lvl1pPr>
          </a:lstStyle>
          <a:p>
            <a:fld id="{2DD204D1-F9BD-4643-8480-6EA41EB484F1}" type="datetimeFigureOut">
              <a:rPr lang="en-US" smtClean="0"/>
              <a:pPr/>
              <a:t>11/17/2022</a:t>
            </a:fld>
            <a:endParaRPr lang="en-US"/>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baseline="0">
                <a:solidFill>
                  <a:schemeClr val="tx2">
                    <a:lumMod val="65000"/>
                    <a:lumOff val="35000"/>
                  </a:schemeClr>
                </a:solidFill>
              </a:defRPr>
            </a:lvl1pPr>
          </a:lstStyle>
          <a:p>
            <a:endParaRPr lang="en-US"/>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baseline="0">
                <a:solidFill>
                  <a:schemeClr val="tx2">
                    <a:lumMod val="65000"/>
                    <a:lumOff val="35000"/>
                  </a:schemeClr>
                </a:solidFill>
              </a:defRPr>
            </a:lvl1pPr>
          </a:lstStyle>
          <a:p>
            <a:fld id="{EB37DED6-D4C7-42EE-AB49-D2E39E64FDE4}" type="slidenum">
              <a:rPr lang="en-US" smtClean="0"/>
              <a:pPr/>
              <a:t>‹#›</a:t>
            </a:fld>
            <a:endParaRPr lang="en-US"/>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32212" y="1295400"/>
            <a:ext cx="8153400" cy="911226"/>
          </a:xfrm>
        </p:spPr>
        <p:txBody>
          <a:bodyPr>
            <a:normAutofit fontScale="90000"/>
          </a:bodyPr>
          <a:lstStyle/>
          <a:p>
            <a:r>
              <a:rPr lang="en-GB" dirty="0">
                <a:solidFill>
                  <a:srgbClr val="610B38"/>
                </a:solidFill>
                <a:latin typeface="Elephant" panose="02020904090505020303" pitchFamily="18" charset="0"/>
              </a:rPr>
              <a:t>Support Vector Machine</a:t>
            </a:r>
            <a:endParaRPr lang="en-US" dirty="0">
              <a:latin typeface="Elephant" panose="02020904090505020303" pitchFamily="18" charset="0"/>
            </a:endParaRPr>
          </a:p>
        </p:txBody>
      </p:sp>
      <p:sp>
        <p:nvSpPr>
          <p:cNvPr id="3" name="Rectangle 2"/>
          <p:cNvSpPr/>
          <p:nvPr/>
        </p:nvSpPr>
        <p:spPr>
          <a:xfrm>
            <a:off x="4418012" y="2743200"/>
            <a:ext cx="6092825" cy="3539430"/>
          </a:xfrm>
          <a:prstGeom prst="rect">
            <a:avLst/>
          </a:prstGeom>
        </p:spPr>
        <p:txBody>
          <a:bodyPr>
            <a:spAutoFit/>
          </a:bodyPr>
          <a:lstStyle/>
          <a:p>
            <a:r>
              <a:rPr lang="en-US" sz="3200" b="1" dirty="0">
                <a:solidFill>
                  <a:srgbClr val="424242"/>
                </a:solidFill>
                <a:latin typeface="Maven Pro"/>
              </a:rPr>
              <a:t>Group </a:t>
            </a:r>
            <a:r>
              <a:rPr lang="en-US" sz="3200" b="1" dirty="0" smtClean="0">
                <a:solidFill>
                  <a:srgbClr val="424242"/>
                </a:solidFill>
                <a:latin typeface="Maven Pro"/>
              </a:rPr>
              <a:t>D</a:t>
            </a:r>
          </a:p>
          <a:p>
            <a:endParaRPr lang="en-US" dirty="0"/>
          </a:p>
          <a:p>
            <a:r>
              <a:rPr lang="en-US" dirty="0">
                <a:solidFill>
                  <a:srgbClr val="000000"/>
                </a:solidFill>
                <a:latin typeface="Arial" panose="020B0604020202020204" pitchFamily="34" charset="0"/>
              </a:rPr>
              <a:t>MCE 079 05534 </a:t>
            </a:r>
            <a:r>
              <a:rPr lang="en-US" dirty="0" err="1">
                <a:solidFill>
                  <a:srgbClr val="000000"/>
                </a:solidFill>
                <a:latin typeface="Arial" panose="020B0604020202020204" pitchFamily="34" charset="0"/>
              </a:rPr>
              <a:t>Rokibul</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Hasan</a:t>
            </a:r>
            <a:endParaRPr lang="en-US" dirty="0"/>
          </a:p>
          <a:p>
            <a:r>
              <a:rPr lang="en-US" dirty="0">
                <a:solidFill>
                  <a:srgbClr val="000000"/>
                </a:solidFill>
                <a:latin typeface="Arial" panose="020B0604020202020204" pitchFamily="34" charset="0"/>
              </a:rPr>
              <a:t>MCE 079 05535 Sumon Kumar Ghosh</a:t>
            </a:r>
            <a:endParaRPr lang="en-US" dirty="0"/>
          </a:p>
          <a:p>
            <a:r>
              <a:rPr lang="en-US" dirty="0">
                <a:solidFill>
                  <a:srgbClr val="000000"/>
                </a:solidFill>
                <a:latin typeface="Arial" panose="020B0604020202020204" pitchFamily="34" charset="0"/>
              </a:rPr>
              <a:t>MCE 079 05536 </a:t>
            </a:r>
            <a:r>
              <a:rPr lang="en-US" dirty="0" err="1">
                <a:solidFill>
                  <a:srgbClr val="000000"/>
                </a:solidFill>
                <a:latin typeface="Arial" panose="020B0604020202020204" pitchFamily="34" charset="0"/>
              </a:rPr>
              <a:t>Shyed</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Shahriar</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Housaini</a:t>
            </a:r>
            <a:endParaRPr lang="en-US" dirty="0"/>
          </a:p>
          <a:p>
            <a:r>
              <a:rPr lang="en-US" dirty="0">
                <a:solidFill>
                  <a:srgbClr val="000000"/>
                </a:solidFill>
                <a:latin typeface="Arial" panose="020B0604020202020204" pitchFamily="34" charset="0"/>
              </a:rPr>
              <a:t>MCE 079 05537 </a:t>
            </a:r>
            <a:r>
              <a:rPr lang="en-US" dirty="0" err="1">
                <a:solidFill>
                  <a:srgbClr val="000000"/>
                </a:solidFill>
                <a:latin typeface="Arial" panose="020B0604020202020204" pitchFamily="34" charset="0"/>
              </a:rPr>
              <a:t>Anjan</a:t>
            </a:r>
            <a:r>
              <a:rPr lang="en-US" dirty="0">
                <a:solidFill>
                  <a:srgbClr val="000000"/>
                </a:solidFill>
                <a:latin typeface="Arial" panose="020B0604020202020204" pitchFamily="34" charset="0"/>
              </a:rPr>
              <a:t> Chandra Das</a:t>
            </a:r>
            <a:endParaRPr lang="en-US" dirty="0"/>
          </a:p>
          <a:p>
            <a:r>
              <a:rPr lang="en-US" dirty="0">
                <a:solidFill>
                  <a:srgbClr val="000000"/>
                </a:solidFill>
                <a:latin typeface="Arial" panose="020B0604020202020204" pitchFamily="34" charset="0"/>
              </a:rPr>
              <a:t>MCE 079 05538 Abdul Bari</a:t>
            </a:r>
            <a:endParaRPr lang="en-US" dirty="0"/>
          </a:p>
          <a:p>
            <a:r>
              <a:rPr lang="en-US" dirty="0"/>
              <a:t/>
            </a:r>
            <a:br>
              <a:rPr lang="en-US" dirty="0"/>
            </a:br>
            <a:endParaRPr lang="en-US" dirty="0"/>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89212" y="304800"/>
            <a:ext cx="6587595" cy="3505200"/>
          </a:xfrm>
          <a:prstGeom prst="rect">
            <a:avLst/>
          </a:prstGeom>
        </p:spPr>
      </p:pic>
      <p:pic>
        <p:nvPicPr>
          <p:cNvPr id="5" name="Picture 4"/>
          <p:cNvPicPr>
            <a:picLocks noChangeAspect="1"/>
          </p:cNvPicPr>
          <p:nvPr/>
        </p:nvPicPr>
        <p:blipFill>
          <a:blip r:embed="rId3"/>
          <a:stretch>
            <a:fillRect/>
          </a:stretch>
        </p:blipFill>
        <p:spPr>
          <a:xfrm>
            <a:off x="2604557" y="3810000"/>
            <a:ext cx="6572250" cy="2552700"/>
          </a:xfrm>
          <a:prstGeom prst="rect">
            <a:avLst/>
          </a:prstGeom>
        </p:spPr>
      </p:pic>
    </p:spTree>
    <p:extLst>
      <p:ext uri="{BB962C8B-B14F-4D97-AF65-F5344CB8AC3E}">
        <p14:creationId xmlns:p14="http://schemas.microsoft.com/office/powerpoint/2010/main" val="121160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0412" y="2514600"/>
            <a:ext cx="11049000" cy="3416320"/>
          </a:xfrm>
          <a:prstGeom prst="rect">
            <a:avLst/>
          </a:prstGeom>
        </p:spPr>
        <p:txBody>
          <a:bodyPr wrap="square">
            <a:spAutoFit/>
          </a:bodyPr>
          <a:lstStyle/>
          <a:p>
            <a:pPr algn="just"/>
            <a:r>
              <a:rPr lang="en-GB" b="1" dirty="0">
                <a:solidFill>
                  <a:srgbClr val="111111"/>
                </a:solidFill>
                <a:latin typeface="Times New Roman" panose="02020603050405020304" pitchFamily="18" charset="0"/>
                <a:cs typeface="Times New Roman" panose="02020603050405020304" pitchFamily="18" charset="0"/>
              </a:rPr>
              <a:t>Soft Margin</a:t>
            </a:r>
            <a:endParaRPr lang="en-GB" dirty="0">
              <a:solidFill>
                <a:srgbClr val="111111"/>
              </a:solidFill>
              <a:latin typeface="Times New Roman" panose="02020603050405020304" pitchFamily="18" charset="0"/>
              <a:cs typeface="Times New Roman" panose="02020603050405020304" pitchFamily="18" charset="0"/>
            </a:endParaRPr>
          </a:p>
          <a:p>
            <a:pPr algn="just"/>
            <a:r>
              <a:rPr lang="en-GB" dirty="0">
                <a:solidFill>
                  <a:srgbClr val="111111"/>
                </a:solidFill>
                <a:latin typeface="Times New Roman" panose="02020603050405020304" pitchFamily="18" charset="0"/>
                <a:cs typeface="Times New Roman" panose="02020603050405020304" pitchFamily="18" charset="0"/>
              </a:rPr>
              <a:t>As most of the real-world data are not fully linearly separable, we will allow some margin violation to occur, which is called soft margin classification. It is better to have a large margin, even though some constraints are violated. Margin violation means choosing a hyperplane, which can allow some data points to stay in either the incorrect side of the hyperplane and between the margin and the correct side of the hyperplane.</a:t>
            </a:r>
          </a:p>
          <a:p>
            <a:pPr algn="just"/>
            <a:r>
              <a:rPr lang="en-GB" dirty="0">
                <a:solidFill>
                  <a:srgbClr val="111111"/>
                </a:solidFill>
                <a:latin typeface="Times New Roman" panose="02020603050405020304" pitchFamily="18" charset="0"/>
                <a:cs typeface="Times New Roman" panose="02020603050405020304" pitchFamily="18" charset="0"/>
              </a:rPr>
              <a:t>In order to find the </a:t>
            </a:r>
            <a:r>
              <a:rPr lang="en-GB" b="1" dirty="0">
                <a:solidFill>
                  <a:srgbClr val="111111"/>
                </a:solidFill>
                <a:latin typeface="Times New Roman" panose="02020603050405020304" pitchFamily="18" charset="0"/>
                <a:cs typeface="Times New Roman" panose="02020603050405020304" pitchFamily="18" charset="0"/>
              </a:rPr>
              <a:t>maximal margin</a:t>
            </a:r>
            <a:r>
              <a:rPr lang="en-GB" dirty="0">
                <a:solidFill>
                  <a:srgbClr val="111111"/>
                </a:solidFill>
                <a:latin typeface="Times New Roman" panose="02020603050405020304" pitchFamily="18" charset="0"/>
                <a:cs typeface="Times New Roman" panose="02020603050405020304" pitchFamily="18" charset="0"/>
              </a:rPr>
              <a:t>, we need to maximize the margin between the data points and the hyperplane. In the following session, I will share the mathematical concepts behind this algorithm.</a:t>
            </a:r>
            <a:endParaRPr lang="en-GB" b="0" i="0" dirty="0">
              <a:solidFill>
                <a:srgbClr val="111111"/>
              </a:solidFill>
              <a:effectLst/>
              <a:latin typeface="Times New Roman" panose="02020603050405020304" pitchFamily="18" charset="0"/>
              <a:cs typeface="Times New Roman" panose="02020603050405020304" pitchFamily="18" charset="0"/>
            </a:endParaRPr>
          </a:p>
        </p:txBody>
      </p:sp>
      <p:sp>
        <p:nvSpPr>
          <p:cNvPr id="3" name="Rectangle 2"/>
          <p:cNvSpPr/>
          <p:nvPr/>
        </p:nvSpPr>
        <p:spPr>
          <a:xfrm>
            <a:off x="760412" y="533400"/>
            <a:ext cx="10972800" cy="1569660"/>
          </a:xfrm>
          <a:prstGeom prst="rect">
            <a:avLst/>
          </a:prstGeom>
        </p:spPr>
        <p:txBody>
          <a:bodyPr wrap="square">
            <a:spAutoFit/>
          </a:bodyPr>
          <a:lstStyle/>
          <a:p>
            <a:pPr algn="just"/>
            <a:r>
              <a:rPr lang="en-GB" b="1" dirty="0">
                <a:solidFill>
                  <a:srgbClr val="111111"/>
                </a:solidFill>
                <a:latin typeface="open sans"/>
              </a:rPr>
              <a:t>Hard Margin</a:t>
            </a:r>
            <a:endParaRPr lang="en-GB" dirty="0">
              <a:solidFill>
                <a:srgbClr val="111111"/>
              </a:solidFill>
              <a:latin typeface="open sans"/>
            </a:endParaRPr>
          </a:p>
          <a:p>
            <a:pPr algn="just"/>
            <a:r>
              <a:rPr lang="en-GB" dirty="0">
                <a:solidFill>
                  <a:srgbClr val="111111"/>
                </a:solidFill>
                <a:latin typeface="open sans"/>
              </a:rPr>
              <a:t>If the training data is linearly separable, we can select two parallel </a:t>
            </a:r>
            <a:r>
              <a:rPr lang="en-GB" dirty="0" err="1">
                <a:solidFill>
                  <a:srgbClr val="111111"/>
                </a:solidFill>
                <a:latin typeface="open sans"/>
              </a:rPr>
              <a:t>hyperplanes</a:t>
            </a:r>
            <a:r>
              <a:rPr lang="en-GB" dirty="0">
                <a:solidFill>
                  <a:srgbClr val="111111"/>
                </a:solidFill>
                <a:latin typeface="open sans"/>
              </a:rPr>
              <a:t> that separate the two classes of data, so that the distance between them is as large as possible.</a:t>
            </a:r>
            <a:endParaRPr lang="en-GB" b="0" i="0" dirty="0">
              <a:solidFill>
                <a:srgbClr val="111111"/>
              </a:solidFill>
              <a:effectLst/>
              <a:latin typeface="open sans"/>
            </a:endParaRPr>
          </a:p>
        </p:txBody>
      </p:sp>
    </p:spTree>
    <p:extLst>
      <p:ext uri="{BB962C8B-B14F-4D97-AF65-F5344CB8AC3E}">
        <p14:creationId xmlns:p14="http://schemas.microsoft.com/office/powerpoint/2010/main" val="138866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5212" y="762000"/>
            <a:ext cx="9982200" cy="4893647"/>
          </a:xfrm>
          <a:prstGeom prst="rect">
            <a:avLst/>
          </a:prstGeom>
        </p:spPr>
        <p:txBody>
          <a:bodyPr wrap="square">
            <a:spAutoFit/>
          </a:bodyPr>
          <a:lstStyle/>
          <a:p>
            <a:pPr algn="just"/>
            <a:r>
              <a:rPr lang="en-GB" dirty="0">
                <a:solidFill>
                  <a:schemeClr val="tx2"/>
                </a:solidFill>
                <a:latin typeface="Times New Roman" panose="02020603050405020304" pitchFamily="18" charset="0"/>
                <a:cs typeface="Times New Roman" panose="02020603050405020304" pitchFamily="18" charset="0"/>
              </a:rPr>
              <a:t>Types of SVM</a:t>
            </a:r>
          </a:p>
          <a:p>
            <a:pPr algn="just"/>
            <a:endParaRPr lang="en-GB" dirty="0">
              <a:solidFill>
                <a:schemeClr val="tx2"/>
              </a:solidFill>
              <a:latin typeface="Times New Roman" panose="02020603050405020304" pitchFamily="18" charset="0"/>
              <a:cs typeface="Times New Roman" panose="02020603050405020304" pitchFamily="18" charset="0"/>
            </a:endParaRPr>
          </a:p>
          <a:p>
            <a:pPr algn="just"/>
            <a:r>
              <a:rPr lang="en-GB" b="1" dirty="0">
                <a:solidFill>
                  <a:schemeClr val="tx2"/>
                </a:solidFill>
                <a:latin typeface="Times New Roman" panose="02020603050405020304" pitchFamily="18" charset="0"/>
                <a:cs typeface="Times New Roman" panose="02020603050405020304" pitchFamily="18" charset="0"/>
              </a:rPr>
              <a:t>SVM can be of two types:</a:t>
            </a:r>
          </a:p>
          <a:p>
            <a:pPr algn="just"/>
            <a:endParaRPr lang="en-GB" dirty="0">
              <a:solidFill>
                <a:schemeClr val="tx2"/>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b="1" dirty="0">
                <a:solidFill>
                  <a:schemeClr val="tx2"/>
                </a:solidFill>
                <a:latin typeface="Times New Roman" panose="02020603050405020304" pitchFamily="18" charset="0"/>
                <a:cs typeface="Times New Roman" panose="02020603050405020304" pitchFamily="18" charset="0"/>
              </a:rPr>
              <a:t>Linear SVM:</a:t>
            </a:r>
            <a:r>
              <a:rPr lang="en-GB" dirty="0">
                <a:solidFill>
                  <a:schemeClr val="tx2"/>
                </a:solidFill>
                <a:latin typeface="Times New Roman" panose="02020603050405020304" pitchFamily="18" charset="0"/>
                <a:cs typeface="Times New Roman" panose="02020603050405020304" pitchFamily="18" charset="0"/>
              </a:rPr>
              <a:t> Linear SVM is used for linearly separable data, which means if a dataset can be classified into two classes by using a single straight line, then such data is termed as linearly separable data, and classifier is used called as Linear SVM classifier.</a:t>
            </a:r>
          </a:p>
          <a:p>
            <a:pPr algn="just">
              <a:buFont typeface="Arial" panose="020B0604020202020204" pitchFamily="34" charset="0"/>
              <a:buChar char="•"/>
            </a:pPr>
            <a:endParaRPr lang="en-GB" dirty="0">
              <a:solidFill>
                <a:schemeClr val="tx2"/>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b="1" dirty="0">
                <a:solidFill>
                  <a:schemeClr val="tx2"/>
                </a:solidFill>
                <a:latin typeface="Times New Roman" panose="02020603050405020304" pitchFamily="18" charset="0"/>
                <a:cs typeface="Times New Roman" panose="02020603050405020304" pitchFamily="18" charset="0"/>
              </a:rPr>
              <a:t>Non-linear SVM:</a:t>
            </a:r>
            <a:r>
              <a:rPr lang="en-GB" dirty="0">
                <a:solidFill>
                  <a:schemeClr val="tx2"/>
                </a:solidFill>
                <a:latin typeface="Times New Roman" panose="02020603050405020304" pitchFamily="18" charset="0"/>
                <a:cs typeface="Times New Roman" panose="02020603050405020304" pitchFamily="18" charset="0"/>
              </a:rPr>
              <a:t> Non-Linear SVM is used for non-linearly separated data, which means if a dataset cannot be classified by using a straight line, then such data is termed as non-linear data and classifier used is called as Non-linear SVM classifier.</a:t>
            </a:r>
          </a:p>
        </p:txBody>
      </p:sp>
    </p:spTree>
    <p:extLst>
      <p:ext uri="{BB962C8B-B14F-4D97-AF65-F5344CB8AC3E}">
        <p14:creationId xmlns:p14="http://schemas.microsoft.com/office/powerpoint/2010/main" val="355526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1412" y="381000"/>
            <a:ext cx="8382000" cy="584775"/>
          </a:xfrm>
          <a:prstGeom prst="rect">
            <a:avLst/>
          </a:prstGeom>
        </p:spPr>
        <p:txBody>
          <a:bodyPr wrap="square">
            <a:spAutoFit/>
          </a:bodyPr>
          <a:lstStyle/>
          <a:p>
            <a:r>
              <a:rPr lang="en-GB" sz="3200" dirty="0">
                <a:solidFill>
                  <a:schemeClr val="tx2"/>
                </a:solidFill>
                <a:latin typeface="Times New Roman" panose="02020603050405020304" pitchFamily="18" charset="0"/>
                <a:cs typeface="Times New Roman" panose="02020603050405020304" pitchFamily="18" charset="0"/>
              </a:rPr>
              <a:t>Support Vector Machine | Linear SVM Example</a:t>
            </a:r>
            <a:endParaRPr lang="en-US" sz="3200" dirty="0">
              <a:solidFill>
                <a:schemeClr val="tx2"/>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2" y="1295400"/>
            <a:ext cx="9083827" cy="4419983"/>
          </a:xfrm>
          <a:prstGeom prst="rect">
            <a:avLst/>
          </a:prstGeom>
        </p:spPr>
      </p:pic>
    </p:spTree>
    <p:extLst>
      <p:ext uri="{BB962C8B-B14F-4D97-AF65-F5344CB8AC3E}">
        <p14:creationId xmlns:p14="http://schemas.microsoft.com/office/powerpoint/2010/main" val="41218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7212" y="1219200"/>
            <a:ext cx="8687553" cy="4549534"/>
          </a:xfrm>
          <a:prstGeom prst="rect">
            <a:avLst/>
          </a:prstGeom>
        </p:spPr>
      </p:pic>
    </p:spTree>
    <p:extLst>
      <p:ext uri="{BB962C8B-B14F-4D97-AF65-F5344CB8AC3E}">
        <p14:creationId xmlns:p14="http://schemas.microsoft.com/office/powerpoint/2010/main" val="356328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212" y="1371600"/>
            <a:ext cx="8977138" cy="4587638"/>
          </a:xfrm>
          <a:prstGeom prst="rect">
            <a:avLst/>
          </a:prstGeom>
        </p:spPr>
      </p:pic>
    </p:spTree>
    <p:extLst>
      <p:ext uri="{BB962C8B-B14F-4D97-AF65-F5344CB8AC3E}">
        <p14:creationId xmlns:p14="http://schemas.microsoft.com/office/powerpoint/2010/main" val="1704020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812" y="1371600"/>
            <a:ext cx="8062659" cy="4519052"/>
          </a:xfrm>
          <a:prstGeom prst="rect">
            <a:avLst/>
          </a:prstGeom>
        </p:spPr>
      </p:pic>
    </p:spTree>
    <p:extLst>
      <p:ext uri="{BB962C8B-B14F-4D97-AF65-F5344CB8AC3E}">
        <p14:creationId xmlns:p14="http://schemas.microsoft.com/office/powerpoint/2010/main" val="377076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348"/>
          <a:stretch/>
        </p:blipFill>
        <p:spPr>
          <a:xfrm>
            <a:off x="1217612" y="609600"/>
            <a:ext cx="10058400" cy="5575043"/>
          </a:xfrm>
          <a:prstGeom prst="rect">
            <a:avLst/>
          </a:prstGeom>
        </p:spPr>
      </p:pic>
    </p:spTree>
    <p:extLst>
      <p:ext uri="{BB962C8B-B14F-4D97-AF65-F5344CB8AC3E}">
        <p14:creationId xmlns:p14="http://schemas.microsoft.com/office/powerpoint/2010/main" val="165394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612" y="914400"/>
            <a:ext cx="10058400" cy="5555129"/>
          </a:xfrm>
          <a:prstGeom prst="rect">
            <a:avLst/>
          </a:prstGeom>
        </p:spPr>
      </p:pic>
    </p:spTree>
    <p:extLst>
      <p:ext uri="{BB962C8B-B14F-4D97-AF65-F5344CB8AC3E}">
        <p14:creationId xmlns:p14="http://schemas.microsoft.com/office/powerpoint/2010/main" val="303098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812" y="914400"/>
            <a:ext cx="10058400" cy="5560540"/>
          </a:xfrm>
          <a:prstGeom prst="rect">
            <a:avLst/>
          </a:prstGeom>
        </p:spPr>
      </p:pic>
    </p:spTree>
    <p:extLst>
      <p:ext uri="{BB962C8B-B14F-4D97-AF65-F5344CB8AC3E}">
        <p14:creationId xmlns:p14="http://schemas.microsoft.com/office/powerpoint/2010/main" val="26728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3157" y="1676400"/>
            <a:ext cx="8991600" cy="45243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dirty="0">
                <a:solidFill>
                  <a:schemeClr val="tx2"/>
                </a:solidFill>
                <a:latin typeface="Times New Roman" panose="02020603050405020304" pitchFamily="18" charset="0"/>
                <a:cs typeface="Times New Roman" panose="02020603050405020304" pitchFamily="18" charset="0"/>
              </a:rPr>
              <a:t>Support Vector Machine Algorithm</a:t>
            </a:r>
          </a:p>
          <a:p>
            <a:pPr marL="342900" indent="-342900">
              <a:lnSpc>
                <a:spcPct val="150000"/>
              </a:lnSpc>
              <a:buFont typeface="Arial" panose="020B0604020202020204" pitchFamily="34" charset="0"/>
              <a:buChar char="•"/>
            </a:pPr>
            <a:r>
              <a:rPr lang="en-US" dirty="0">
                <a:solidFill>
                  <a:schemeClr val="tx2"/>
                </a:solidFill>
                <a:latin typeface="Times New Roman" panose="02020603050405020304" pitchFamily="18" charset="0"/>
                <a:cs typeface="Times New Roman" panose="02020603050405020304" pitchFamily="18" charset="0"/>
              </a:rPr>
              <a:t>Support Vector Machine Background</a:t>
            </a:r>
          </a:p>
          <a:p>
            <a:pPr marL="342900" indent="-342900" algn="just">
              <a:lnSpc>
                <a:spcPct val="150000"/>
              </a:lnSpc>
              <a:buFont typeface="Arial" panose="020B0604020202020204" pitchFamily="34" charset="0"/>
              <a:buChar char="•"/>
            </a:pPr>
            <a:r>
              <a:rPr lang="en-GB" dirty="0">
                <a:solidFill>
                  <a:schemeClr val="tx2"/>
                </a:solidFill>
                <a:latin typeface="Times New Roman" panose="02020603050405020304" pitchFamily="18" charset="0"/>
                <a:cs typeface="Times New Roman" panose="02020603050405020304" pitchFamily="18" charset="0"/>
              </a:rPr>
              <a:t>Support Vector Machines</a:t>
            </a:r>
            <a:r>
              <a:rPr lang="en-US" dirty="0">
                <a:solidFill>
                  <a:schemeClr val="tx2"/>
                </a:solidFill>
                <a:latin typeface="Times New Roman" panose="02020603050405020304" pitchFamily="18" charset="0"/>
                <a:cs typeface="Times New Roman" panose="02020603050405020304" pitchFamily="18" charset="0"/>
              </a:rPr>
              <a:t> explanation</a:t>
            </a:r>
          </a:p>
          <a:p>
            <a:pPr marL="342900" indent="-342900" algn="just">
              <a:lnSpc>
                <a:spcPct val="150000"/>
              </a:lnSpc>
              <a:buFont typeface="Arial" panose="020B0604020202020204" pitchFamily="34" charset="0"/>
              <a:buChar char="•"/>
            </a:pPr>
            <a:r>
              <a:rPr lang="en-GB" dirty="0">
                <a:solidFill>
                  <a:schemeClr val="tx2"/>
                </a:solidFill>
                <a:latin typeface="Times New Roman" panose="02020603050405020304" pitchFamily="18" charset="0"/>
                <a:cs typeface="Times New Roman" panose="02020603050405020304" pitchFamily="18" charset="0"/>
              </a:rPr>
              <a:t>Types of </a:t>
            </a:r>
            <a:r>
              <a:rPr lang="en-US" dirty="0">
                <a:solidFill>
                  <a:schemeClr val="tx2"/>
                </a:solidFill>
                <a:latin typeface="Times New Roman" panose="02020603050405020304" pitchFamily="18" charset="0"/>
                <a:cs typeface="Times New Roman" panose="02020603050405020304" pitchFamily="18" charset="0"/>
              </a:rPr>
              <a:t>Support Vector Machine </a:t>
            </a:r>
          </a:p>
          <a:p>
            <a:pPr algn="just">
              <a:lnSpc>
                <a:spcPct val="150000"/>
              </a:lnSpc>
              <a:buFont typeface="Wingdings" panose="05000000000000000000" pitchFamily="2" charset="2"/>
              <a:buChar char="q"/>
            </a:pPr>
            <a:r>
              <a:rPr lang="en-GB" dirty="0">
                <a:solidFill>
                  <a:schemeClr val="tx2"/>
                </a:solidFill>
                <a:latin typeface="Times New Roman" panose="02020603050405020304" pitchFamily="18" charset="0"/>
                <a:cs typeface="Times New Roman" panose="02020603050405020304" pitchFamily="18" charset="0"/>
              </a:rPr>
              <a:t>  Support Vector Machine | Linear SVM Example</a:t>
            </a:r>
          </a:p>
          <a:p>
            <a:pPr algn="just">
              <a:lnSpc>
                <a:spcPct val="150000"/>
              </a:lnSpc>
              <a:buFont typeface="Wingdings" panose="05000000000000000000" pitchFamily="2" charset="2"/>
              <a:buChar char="q"/>
            </a:pPr>
            <a:r>
              <a:rPr lang="en-US" dirty="0">
                <a:solidFill>
                  <a:schemeClr val="tx2"/>
                </a:solidFill>
                <a:latin typeface="Times New Roman" panose="02020603050405020304" pitchFamily="18" charset="0"/>
                <a:cs typeface="Times New Roman" panose="02020603050405020304" pitchFamily="18" charset="0"/>
              </a:rPr>
              <a:t>Support Vector Machine | Non-Linear SVM Example</a:t>
            </a:r>
          </a:p>
          <a:p>
            <a:pPr algn="just">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endParaRPr lang="en-US" b="1" dirty="0">
              <a:latin typeface="Times New Roman" panose="02020603050405020304" pitchFamily="18" charset="0"/>
              <a:cs typeface="Times New Roman" panose="02020603050405020304" pitchFamily="18" charset="0"/>
            </a:endParaRPr>
          </a:p>
          <a:p>
            <a:pPr algn="just"/>
            <a:endParaRPr lang="en-GB" b="1" dirty="0">
              <a:solidFill>
                <a:srgbClr val="111111"/>
              </a:solidFill>
              <a:latin typeface="Times New Roman" panose="02020603050405020304" pitchFamily="18" charset="0"/>
              <a:cs typeface="Times New Roman" panose="02020603050405020304" pitchFamily="18" charset="0"/>
            </a:endParaRPr>
          </a:p>
        </p:txBody>
      </p:sp>
      <p:sp>
        <p:nvSpPr>
          <p:cNvPr id="6" name="Rectangle 5"/>
          <p:cNvSpPr/>
          <p:nvPr/>
        </p:nvSpPr>
        <p:spPr>
          <a:xfrm>
            <a:off x="303212" y="990600"/>
            <a:ext cx="3811588" cy="584775"/>
          </a:xfrm>
          <a:prstGeom prst="rect">
            <a:avLst/>
          </a:prstGeom>
        </p:spPr>
        <p:txBody>
          <a:bodyPr wrap="square">
            <a:spAutoFit/>
          </a:bodyPr>
          <a:lstStyle/>
          <a:p>
            <a:r>
              <a:rPr lang="en-US" sz="3200" dirty="0">
                <a:solidFill>
                  <a:schemeClr val="tx2"/>
                </a:solidFill>
                <a:latin typeface="Times New Roman" panose="02020603050405020304" pitchFamily="18" charset="0"/>
                <a:cs typeface="Times New Roman" panose="02020603050405020304" pitchFamily="18" charset="0"/>
              </a:rPr>
              <a:t>Content Layout</a:t>
            </a:r>
          </a:p>
        </p:txBody>
      </p:sp>
    </p:spTree>
    <p:extLst>
      <p:ext uri="{BB962C8B-B14F-4D97-AF65-F5344CB8AC3E}">
        <p14:creationId xmlns:p14="http://schemas.microsoft.com/office/powerpoint/2010/main" val="199769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212" y="533400"/>
            <a:ext cx="10058400" cy="5789629"/>
          </a:xfrm>
          <a:prstGeom prst="rect">
            <a:avLst/>
          </a:prstGeom>
        </p:spPr>
      </p:pic>
    </p:spTree>
    <p:extLst>
      <p:ext uri="{BB962C8B-B14F-4D97-AF65-F5344CB8AC3E}">
        <p14:creationId xmlns:p14="http://schemas.microsoft.com/office/powerpoint/2010/main" val="181051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7612" y="685800"/>
            <a:ext cx="9066212" cy="584775"/>
          </a:xfrm>
          <a:prstGeom prst="rect">
            <a:avLst/>
          </a:prstGeom>
        </p:spPr>
        <p:txBody>
          <a:bodyPr wrap="square">
            <a:spAutoFit/>
          </a:bodyPr>
          <a:lstStyle/>
          <a:p>
            <a:r>
              <a:rPr lang="en-US" sz="3200" dirty="0">
                <a:solidFill>
                  <a:schemeClr val="tx2"/>
                </a:solidFill>
                <a:latin typeface="Times New Roman" panose="02020603050405020304" pitchFamily="18" charset="0"/>
                <a:cs typeface="Times New Roman" panose="02020603050405020304" pitchFamily="18" charset="0"/>
              </a:rPr>
              <a:t>Support Vector Machine | Non-Linear SVM Example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183" t="-7611" r="-3183" b="16424"/>
          <a:stretch/>
        </p:blipFill>
        <p:spPr>
          <a:xfrm>
            <a:off x="1293812" y="1447800"/>
            <a:ext cx="9906000" cy="4994692"/>
          </a:xfrm>
          <a:prstGeom prst="rect">
            <a:avLst/>
          </a:prstGeom>
        </p:spPr>
      </p:pic>
    </p:spTree>
    <p:extLst>
      <p:ext uri="{BB962C8B-B14F-4D97-AF65-F5344CB8AC3E}">
        <p14:creationId xmlns:p14="http://schemas.microsoft.com/office/powerpoint/2010/main" val="69514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612" y="838200"/>
            <a:ext cx="10058400" cy="5563347"/>
          </a:xfrm>
          <a:prstGeom prst="rect">
            <a:avLst/>
          </a:prstGeom>
        </p:spPr>
      </p:pic>
    </p:spTree>
    <p:extLst>
      <p:ext uri="{BB962C8B-B14F-4D97-AF65-F5344CB8AC3E}">
        <p14:creationId xmlns:p14="http://schemas.microsoft.com/office/powerpoint/2010/main" val="93778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2" y="838200"/>
            <a:ext cx="10058400" cy="5599860"/>
          </a:xfrm>
          <a:prstGeom prst="rect">
            <a:avLst/>
          </a:prstGeom>
        </p:spPr>
      </p:pic>
    </p:spTree>
    <p:extLst>
      <p:ext uri="{BB962C8B-B14F-4D97-AF65-F5344CB8AC3E}">
        <p14:creationId xmlns:p14="http://schemas.microsoft.com/office/powerpoint/2010/main" val="385451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2" y="762000"/>
            <a:ext cx="10058400" cy="5506423"/>
          </a:xfrm>
          <a:prstGeom prst="rect">
            <a:avLst/>
          </a:prstGeom>
        </p:spPr>
      </p:pic>
    </p:spTree>
    <p:extLst>
      <p:ext uri="{BB962C8B-B14F-4D97-AF65-F5344CB8AC3E}">
        <p14:creationId xmlns:p14="http://schemas.microsoft.com/office/powerpoint/2010/main" val="105064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2" y="914400"/>
            <a:ext cx="10058400" cy="5540713"/>
          </a:xfrm>
          <a:prstGeom prst="rect">
            <a:avLst/>
          </a:prstGeom>
        </p:spPr>
      </p:pic>
    </p:spTree>
    <p:extLst>
      <p:ext uri="{BB962C8B-B14F-4D97-AF65-F5344CB8AC3E}">
        <p14:creationId xmlns:p14="http://schemas.microsoft.com/office/powerpoint/2010/main" val="122264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212" y="838200"/>
            <a:ext cx="10058400" cy="5528843"/>
          </a:xfrm>
          <a:prstGeom prst="rect">
            <a:avLst/>
          </a:prstGeom>
        </p:spPr>
      </p:pic>
    </p:spTree>
    <p:extLst>
      <p:ext uri="{BB962C8B-B14F-4D97-AF65-F5344CB8AC3E}">
        <p14:creationId xmlns:p14="http://schemas.microsoft.com/office/powerpoint/2010/main" val="59815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812" y="762000"/>
            <a:ext cx="10058400" cy="5625192"/>
          </a:xfrm>
          <a:prstGeom prst="rect">
            <a:avLst/>
          </a:prstGeom>
        </p:spPr>
      </p:pic>
    </p:spTree>
    <p:extLst>
      <p:ext uri="{BB962C8B-B14F-4D97-AF65-F5344CB8AC3E}">
        <p14:creationId xmlns:p14="http://schemas.microsoft.com/office/powerpoint/2010/main" val="411937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1412" y="982177"/>
            <a:ext cx="9448800" cy="3416320"/>
          </a:xfrm>
          <a:prstGeom prst="rect">
            <a:avLst/>
          </a:prstGeom>
        </p:spPr>
        <p:txBody>
          <a:bodyPr wrap="square">
            <a:spAutoFit/>
          </a:bodyPr>
          <a:lstStyle/>
          <a:p>
            <a:pPr algn="just"/>
            <a:r>
              <a:rPr lang="en-GB" b="1" dirty="0" smtClean="0">
                <a:solidFill>
                  <a:srgbClr val="292929"/>
                </a:solidFill>
                <a:latin typeface="Times New Roman" panose="02020603050405020304" pitchFamily="18" charset="0"/>
                <a:cs typeface="Times New Roman" panose="02020603050405020304" pitchFamily="18" charset="0"/>
              </a:rPr>
              <a:t>Conclusion</a:t>
            </a:r>
          </a:p>
          <a:p>
            <a:pPr algn="just"/>
            <a:endParaRPr lang="en-GB" b="1" dirty="0">
              <a:solidFill>
                <a:srgbClr val="292929"/>
              </a:solidFill>
              <a:latin typeface="Times New Roman" panose="02020603050405020304" pitchFamily="18" charset="0"/>
              <a:cs typeface="Times New Roman" panose="02020603050405020304" pitchFamily="18" charset="0"/>
            </a:endParaRPr>
          </a:p>
          <a:p>
            <a:pPr algn="just"/>
            <a:r>
              <a:rPr lang="en-GB" dirty="0">
                <a:solidFill>
                  <a:srgbClr val="292929"/>
                </a:solidFill>
                <a:latin typeface="Times New Roman" panose="02020603050405020304" pitchFamily="18" charset="0"/>
                <a:cs typeface="Times New Roman" panose="02020603050405020304" pitchFamily="18" charset="0"/>
              </a:rPr>
              <a:t>SVM is a supervised learning algorithm which separates the data into different classes through the use of a </a:t>
            </a:r>
            <a:r>
              <a:rPr lang="en-GB" dirty="0" err="1">
                <a:solidFill>
                  <a:srgbClr val="292929"/>
                </a:solidFill>
                <a:latin typeface="Times New Roman" panose="02020603050405020304" pitchFamily="18" charset="0"/>
                <a:cs typeface="Times New Roman" panose="02020603050405020304" pitchFamily="18" charset="0"/>
              </a:rPr>
              <a:t>hyperplane</a:t>
            </a:r>
            <a:r>
              <a:rPr lang="en-GB" dirty="0">
                <a:solidFill>
                  <a:srgbClr val="292929"/>
                </a:solidFill>
                <a:latin typeface="Times New Roman" panose="02020603050405020304" pitchFamily="18" charset="0"/>
                <a:cs typeface="Times New Roman" panose="02020603050405020304" pitchFamily="18" charset="0"/>
              </a:rPr>
              <a:t>. The chosen </a:t>
            </a:r>
            <a:r>
              <a:rPr lang="en-GB" dirty="0" err="1">
                <a:solidFill>
                  <a:srgbClr val="292929"/>
                </a:solidFill>
                <a:latin typeface="Times New Roman" panose="02020603050405020304" pitchFamily="18" charset="0"/>
                <a:cs typeface="Times New Roman" panose="02020603050405020304" pitchFamily="18" charset="0"/>
              </a:rPr>
              <a:t>hyperplane</a:t>
            </a:r>
            <a:r>
              <a:rPr lang="en-GB" dirty="0">
                <a:solidFill>
                  <a:srgbClr val="292929"/>
                </a:solidFill>
                <a:latin typeface="Times New Roman" panose="02020603050405020304" pitchFamily="18" charset="0"/>
                <a:cs typeface="Times New Roman" panose="02020603050405020304" pitchFamily="18" charset="0"/>
              </a:rPr>
              <a:t> is one with the greatest margin between the </a:t>
            </a:r>
            <a:r>
              <a:rPr lang="en-GB" dirty="0" err="1">
                <a:solidFill>
                  <a:srgbClr val="292929"/>
                </a:solidFill>
                <a:latin typeface="Times New Roman" panose="02020603050405020304" pitchFamily="18" charset="0"/>
                <a:cs typeface="Times New Roman" panose="02020603050405020304" pitchFamily="18" charset="0"/>
              </a:rPr>
              <a:t>hyperplane</a:t>
            </a:r>
            <a:r>
              <a:rPr lang="en-GB" dirty="0">
                <a:solidFill>
                  <a:srgbClr val="292929"/>
                </a:solidFill>
                <a:latin typeface="Times New Roman" panose="02020603050405020304" pitchFamily="18" charset="0"/>
                <a:cs typeface="Times New Roman" panose="02020603050405020304" pitchFamily="18" charset="0"/>
              </a:rPr>
              <a:t> and all points, this yields the greatest likelihood of accurate classification. It’s a very versatile, memory efficient algorithm, however it’s prone to </a:t>
            </a:r>
            <a:r>
              <a:rPr lang="en-GB" dirty="0" err="1">
                <a:solidFill>
                  <a:srgbClr val="292929"/>
                </a:solidFill>
                <a:latin typeface="Times New Roman" panose="02020603050405020304" pitchFamily="18" charset="0"/>
                <a:cs typeface="Times New Roman" panose="02020603050405020304" pitchFamily="18" charset="0"/>
              </a:rPr>
              <a:t>overfitting</a:t>
            </a:r>
            <a:r>
              <a:rPr lang="en-GB" dirty="0">
                <a:solidFill>
                  <a:srgbClr val="292929"/>
                </a:solidFill>
                <a:latin typeface="Times New Roman" panose="02020603050405020304" pitchFamily="18" charset="0"/>
                <a:cs typeface="Times New Roman" panose="02020603050405020304" pitchFamily="18" charset="0"/>
              </a:rPr>
              <a:t>, can be computationally expensive depending on the size of the data and fails to provide a probabilistic explanation of the results.</a:t>
            </a:r>
            <a:endParaRPr lang="en-GB" b="0" i="0" dirty="0">
              <a:solidFill>
                <a:srgbClr val="292929"/>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73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2" y="1905000"/>
            <a:ext cx="10363200" cy="3785652"/>
          </a:xfrm>
          <a:prstGeom prst="rect">
            <a:avLst/>
          </a:prstGeom>
        </p:spPr>
        <p:txBody>
          <a:bodyPr wrap="square">
            <a:spAutoFit/>
          </a:bodyPr>
          <a:lstStyle/>
          <a:p>
            <a:pPr marL="342900" indent="-342900" algn="just">
              <a:buFont typeface="Arial" panose="020B0604020202020204" pitchFamily="34" charset="0"/>
              <a:buChar char="•"/>
            </a:pPr>
            <a:r>
              <a:rPr lang="en-GB" dirty="0" smtClean="0">
                <a:solidFill>
                  <a:schemeClr val="tx2"/>
                </a:solidFill>
                <a:latin typeface="Times New Roman" panose="02020603050405020304" pitchFamily="18" charset="0"/>
                <a:cs typeface="Times New Roman" panose="02020603050405020304" pitchFamily="18" charset="0"/>
              </a:rPr>
              <a:t>Support </a:t>
            </a:r>
            <a:r>
              <a:rPr lang="en-GB" dirty="0">
                <a:solidFill>
                  <a:schemeClr val="tx2"/>
                </a:solidFill>
                <a:latin typeface="Times New Roman" panose="02020603050405020304" pitchFamily="18" charset="0"/>
                <a:cs typeface="Times New Roman" panose="02020603050405020304" pitchFamily="18" charset="0"/>
              </a:rPr>
              <a:t>Vector Machine or SVM is one of the most popular Supervised Learning algorithms, which is used for Classification as well as Regression problems. However, primarily, it is used for Classification problems in Machine Learning</a:t>
            </a:r>
            <a:r>
              <a:rPr lang="en-GB" dirty="0" smtClean="0">
                <a:solidFill>
                  <a:schemeClr val="tx2"/>
                </a:solidFill>
                <a:latin typeface="Times New Roman" panose="02020603050405020304" pitchFamily="18" charset="0"/>
                <a:cs typeface="Times New Roman" panose="02020603050405020304" pitchFamily="18" charset="0"/>
              </a:rPr>
              <a:t>.</a:t>
            </a:r>
          </a:p>
          <a:p>
            <a:pPr algn="just"/>
            <a:endParaRPr lang="en-GB" dirty="0">
              <a:solidFill>
                <a:schemeClr val="tx2"/>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GB" dirty="0">
                <a:solidFill>
                  <a:schemeClr val="tx2"/>
                </a:solidFill>
                <a:latin typeface="Times New Roman" panose="02020603050405020304" pitchFamily="18" charset="0"/>
                <a:cs typeface="Times New Roman" panose="02020603050405020304" pitchFamily="18" charset="0"/>
              </a:rPr>
              <a:t>The goal of the SVM algorithm is to create the best line or decision boundary that can segregate n-dimensional space into classes so that we can easily put the new data point in the correct category in the future. This best decision boundary is called a </a:t>
            </a:r>
            <a:r>
              <a:rPr lang="en-GB" dirty="0" smtClean="0">
                <a:solidFill>
                  <a:schemeClr val="tx2"/>
                </a:solidFill>
                <a:latin typeface="Times New Roman" panose="02020603050405020304" pitchFamily="18" charset="0"/>
                <a:cs typeface="Times New Roman" panose="02020603050405020304" pitchFamily="18" charset="0"/>
              </a:rPr>
              <a:t>hyperplane.</a:t>
            </a:r>
          </a:p>
          <a:p>
            <a:pPr algn="just"/>
            <a:endParaRPr lang="en-GB" dirty="0">
              <a:solidFill>
                <a:schemeClr val="tx2"/>
              </a:solidFill>
              <a:latin typeface="Times New Roman" panose="02020603050405020304" pitchFamily="18" charset="0"/>
              <a:cs typeface="Times New Roman" panose="02020603050405020304" pitchFamily="18" charset="0"/>
            </a:endParaRPr>
          </a:p>
        </p:txBody>
      </p:sp>
      <p:sp>
        <p:nvSpPr>
          <p:cNvPr id="3" name="Rectangle 2"/>
          <p:cNvSpPr/>
          <p:nvPr/>
        </p:nvSpPr>
        <p:spPr>
          <a:xfrm>
            <a:off x="531812" y="609600"/>
            <a:ext cx="5979329" cy="584775"/>
          </a:xfrm>
          <a:prstGeom prst="rect">
            <a:avLst/>
          </a:prstGeom>
        </p:spPr>
        <p:txBody>
          <a:bodyPr wrap="none">
            <a:spAutoFit/>
          </a:bodyPr>
          <a:lstStyle/>
          <a:p>
            <a:pPr algn="just"/>
            <a:r>
              <a:rPr lang="en-GB" sz="3200" dirty="0">
                <a:solidFill>
                  <a:schemeClr val="tx2"/>
                </a:solidFill>
                <a:latin typeface="Times New Roman" panose="02020603050405020304" pitchFamily="18" charset="0"/>
                <a:cs typeface="Times New Roman" panose="02020603050405020304" pitchFamily="18" charset="0"/>
              </a:rPr>
              <a:t>Support Vector Machine Algorithm</a:t>
            </a:r>
          </a:p>
        </p:txBody>
      </p:sp>
    </p:spTree>
    <p:extLst>
      <p:ext uri="{BB962C8B-B14F-4D97-AF65-F5344CB8AC3E}">
        <p14:creationId xmlns:p14="http://schemas.microsoft.com/office/powerpoint/2010/main" val="405948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pport Vector Machine Algorithm"/>
          <p:cNvPicPr>
            <a:picLocks noChangeAspect="1" noChangeArrowheads="1"/>
          </p:cNvPicPr>
          <p:nvPr/>
        </p:nvPicPr>
        <p:blipFill rotWithShape="1">
          <a:blip r:embed="rId2">
            <a:extLst>
              <a:ext uri="{28A0092B-C50C-407E-A947-70E740481C1C}">
                <a14:useLocalDpi xmlns:a14="http://schemas.microsoft.com/office/drawing/2010/main" val="0"/>
              </a:ext>
            </a:extLst>
          </a:blip>
          <a:srcRect r="1332"/>
          <a:stretch/>
        </p:blipFill>
        <p:spPr bwMode="auto">
          <a:xfrm>
            <a:off x="2513012" y="2667000"/>
            <a:ext cx="56388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36612" y="533400"/>
            <a:ext cx="10287000" cy="1938992"/>
          </a:xfrm>
          <a:prstGeom prst="rect">
            <a:avLst/>
          </a:prstGeom>
        </p:spPr>
        <p:txBody>
          <a:bodyPr wrap="square">
            <a:spAutoFit/>
          </a:bodyPr>
          <a:lstStyle/>
          <a:p>
            <a:pPr marL="342900" indent="-342900" algn="just">
              <a:buFont typeface="Arial" panose="020B0604020202020204" pitchFamily="34" charset="0"/>
              <a:buChar char="•"/>
            </a:pPr>
            <a:r>
              <a:rPr lang="en-GB" dirty="0">
                <a:solidFill>
                  <a:srgbClr val="333333"/>
                </a:solidFill>
                <a:latin typeface="Times New Roman" panose="02020603050405020304" pitchFamily="18" charset="0"/>
                <a:cs typeface="Times New Roman" panose="02020603050405020304" pitchFamily="18" charset="0"/>
              </a:rPr>
              <a:t>SVM chooses the extreme points/vectors that help in creating the hyperplane. These extreme cases are called as support vectors, and hence algorithm is termed as Support Vector Machine. Consider the below diagram in which there are two different categories that are classified using a decision boundary or hyperplane:</a:t>
            </a:r>
          </a:p>
        </p:txBody>
      </p:sp>
    </p:spTree>
    <p:extLst>
      <p:ext uri="{BB962C8B-B14F-4D97-AF65-F5344CB8AC3E}">
        <p14:creationId xmlns:p14="http://schemas.microsoft.com/office/powerpoint/2010/main" val="351876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2" y="381000"/>
            <a:ext cx="10668000" cy="3416320"/>
          </a:xfrm>
          <a:prstGeom prst="rect">
            <a:avLst/>
          </a:prstGeom>
        </p:spPr>
        <p:txBody>
          <a:bodyPr wrap="square">
            <a:spAutoFit/>
          </a:bodyPr>
          <a:lstStyle/>
          <a:p>
            <a:pPr algn="just"/>
            <a:r>
              <a:rPr lang="en-GB" b="1" dirty="0">
                <a:solidFill>
                  <a:srgbClr val="333333"/>
                </a:solidFill>
                <a:latin typeface="Times New Roman" panose="02020603050405020304" pitchFamily="18" charset="0"/>
                <a:cs typeface="Times New Roman" panose="02020603050405020304" pitchFamily="18" charset="0"/>
              </a:rPr>
              <a:t>Example:</a:t>
            </a:r>
            <a:r>
              <a:rPr lang="en-GB" dirty="0">
                <a:solidFill>
                  <a:srgbClr val="333333"/>
                </a:solidFill>
                <a:latin typeface="Times New Roman" panose="02020603050405020304" pitchFamily="18" charset="0"/>
                <a:cs typeface="Times New Roman" panose="02020603050405020304" pitchFamily="18" charset="0"/>
              </a:rPr>
              <a:t> SVM can be understood with the example that we have used in the KNN classifier. Suppose we see a strange cat that also has some features of dogs, so if we want a model that can accurately identify whether it is a cat or dog, so such a model can be created by using the SVM algorithm. We will first train our model with lots of images of cats and dogs so that it can learn about different features of cats and dogs, and then we test it with this strange creature. So as support vector creates a decision boundary between these two data (cat and dog) and choose extreme cases (support vectors), it will see the extreme case of cat and dog. On the basis of the support vectors, it will classify it as a cat. Consider the below diagram:</a:t>
            </a:r>
            <a:endParaRPr lang="en-US" dirty="0">
              <a:latin typeface="Times New Roman" panose="02020603050405020304" pitchFamily="18" charset="0"/>
              <a:cs typeface="Times New Roman" panose="02020603050405020304" pitchFamily="18" charset="0"/>
            </a:endParaRPr>
          </a:p>
        </p:txBody>
      </p:sp>
      <p:pic>
        <p:nvPicPr>
          <p:cNvPr id="2050" name="Picture 2" descr="Support Vector Machine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2724" y="3810000"/>
            <a:ext cx="4762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4612" y="5638800"/>
            <a:ext cx="6681788" cy="830997"/>
          </a:xfrm>
          <a:prstGeom prst="rect">
            <a:avLst/>
          </a:prstGeom>
        </p:spPr>
        <p:txBody>
          <a:bodyPr wrap="square">
            <a:spAutoFit/>
          </a:bodyPr>
          <a:lstStyle/>
          <a:p>
            <a:pPr algn="just"/>
            <a:r>
              <a:rPr lang="en-GB" dirty="0">
                <a:solidFill>
                  <a:srgbClr val="333333"/>
                </a:solidFill>
                <a:latin typeface="Times New Roman" panose="02020603050405020304" pitchFamily="18" charset="0"/>
                <a:cs typeface="Times New Roman" panose="02020603050405020304" pitchFamily="18" charset="0"/>
              </a:rPr>
              <a:t>SVM algorithm can be used for </a:t>
            </a:r>
            <a:r>
              <a:rPr lang="en-GB" b="1" dirty="0">
                <a:solidFill>
                  <a:srgbClr val="333333"/>
                </a:solidFill>
                <a:latin typeface="Times New Roman" panose="02020603050405020304" pitchFamily="18" charset="0"/>
                <a:cs typeface="Times New Roman" panose="02020603050405020304" pitchFamily="18" charset="0"/>
              </a:rPr>
              <a:t>Face detection, image classification, text categorization,</a:t>
            </a:r>
            <a:r>
              <a:rPr lang="en-GB" dirty="0">
                <a:solidFill>
                  <a:srgbClr val="333333"/>
                </a:solidFill>
                <a:latin typeface="Times New Roman" panose="02020603050405020304" pitchFamily="18" charset="0"/>
                <a:cs typeface="Times New Roman" panose="02020603050405020304" pitchFamily="18" charset="0"/>
              </a:rPr>
              <a:t> etc.</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189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0012" y="1676400"/>
            <a:ext cx="9220200" cy="2677656"/>
          </a:xfrm>
          <a:prstGeom prst="rect">
            <a:avLst/>
          </a:prstGeom>
        </p:spPr>
        <p:txBody>
          <a:bodyPr wrap="square">
            <a:spAutoFit/>
          </a:bodyPr>
          <a:lstStyle/>
          <a:p>
            <a:pPr algn="just"/>
            <a:r>
              <a:rPr lang="en-GB" dirty="0">
                <a:solidFill>
                  <a:srgbClr val="283030"/>
                </a:solidFill>
                <a:latin typeface="Times New Roman" panose="02020603050405020304" pitchFamily="18" charset="0"/>
                <a:cs typeface="Times New Roman" panose="02020603050405020304" pitchFamily="18" charset="0"/>
              </a:rPr>
              <a:t>Support Vector Machine (SVM) is a supervised classification method derived from statistical learning theory that often yields good classification results from complex and noisy data. It separates the classes with a decision surface that maximizes the margin between the classes. The surface is often called the </a:t>
            </a:r>
            <a:r>
              <a:rPr lang="en-GB" i="1" dirty="0">
                <a:solidFill>
                  <a:srgbClr val="283030"/>
                </a:solidFill>
                <a:latin typeface="Times New Roman" panose="02020603050405020304" pitchFamily="18" charset="0"/>
                <a:cs typeface="Times New Roman" panose="02020603050405020304" pitchFamily="18" charset="0"/>
              </a:rPr>
              <a:t>optimal hyperplane</a:t>
            </a:r>
            <a:r>
              <a:rPr lang="en-GB" dirty="0">
                <a:solidFill>
                  <a:srgbClr val="283030"/>
                </a:solidFill>
                <a:latin typeface="Times New Roman" panose="02020603050405020304" pitchFamily="18" charset="0"/>
                <a:cs typeface="Times New Roman" panose="02020603050405020304" pitchFamily="18" charset="0"/>
              </a:rPr>
              <a:t>, and the data points closest to the hyperplane are called </a:t>
            </a:r>
            <a:r>
              <a:rPr lang="en-GB" i="1" dirty="0">
                <a:solidFill>
                  <a:srgbClr val="283030"/>
                </a:solidFill>
                <a:latin typeface="Times New Roman" panose="02020603050405020304" pitchFamily="18" charset="0"/>
                <a:cs typeface="Times New Roman" panose="02020603050405020304" pitchFamily="18" charset="0"/>
              </a:rPr>
              <a:t>support vectors</a:t>
            </a:r>
            <a:r>
              <a:rPr lang="en-GB" dirty="0">
                <a:solidFill>
                  <a:srgbClr val="283030"/>
                </a:solidFill>
                <a:latin typeface="Times New Roman" panose="02020603050405020304" pitchFamily="18" charset="0"/>
                <a:cs typeface="Times New Roman" panose="02020603050405020304" pitchFamily="18" charset="0"/>
              </a:rPr>
              <a:t>. The support vectors are the critical elements of the training set.</a:t>
            </a:r>
            <a:endParaRPr lang="en-US" dirty="0">
              <a:latin typeface="Times New Roman" panose="02020603050405020304" pitchFamily="18" charset="0"/>
              <a:cs typeface="Times New Roman" panose="02020603050405020304" pitchFamily="18" charset="0"/>
            </a:endParaRPr>
          </a:p>
        </p:txBody>
      </p:sp>
      <p:sp>
        <p:nvSpPr>
          <p:cNvPr id="3" name="Rectangle 2"/>
          <p:cNvSpPr/>
          <p:nvPr/>
        </p:nvSpPr>
        <p:spPr>
          <a:xfrm>
            <a:off x="912812" y="609600"/>
            <a:ext cx="5992987" cy="584775"/>
          </a:xfrm>
          <a:prstGeom prst="rect">
            <a:avLst/>
          </a:prstGeom>
        </p:spPr>
        <p:txBody>
          <a:bodyPr wrap="none">
            <a:spAutoFit/>
          </a:bodyPr>
          <a:lstStyle/>
          <a:p>
            <a:r>
              <a:rPr lang="en-US" b="1" dirty="0">
                <a:solidFill>
                  <a:srgbClr val="283030"/>
                </a:solidFill>
                <a:latin typeface="IBM Plex Sans"/>
              </a:rPr>
              <a:t>Support Vector </a:t>
            </a:r>
            <a:r>
              <a:rPr lang="en-US" sz="3200" b="1" dirty="0">
                <a:solidFill>
                  <a:srgbClr val="283030"/>
                </a:solidFill>
                <a:latin typeface="Times New Roman" panose="02020603050405020304" pitchFamily="18" charset="0"/>
                <a:cs typeface="Times New Roman" panose="02020603050405020304" pitchFamily="18" charset="0"/>
              </a:rPr>
              <a:t>Machine</a:t>
            </a:r>
            <a:r>
              <a:rPr lang="en-US" b="1" dirty="0">
                <a:solidFill>
                  <a:srgbClr val="283030"/>
                </a:solidFill>
                <a:latin typeface="IBM Plex Sans"/>
              </a:rPr>
              <a:t> Background</a:t>
            </a:r>
            <a:endParaRPr lang="en-US" b="1" dirty="0">
              <a:solidFill>
                <a:srgbClr val="283030"/>
              </a:solidFill>
              <a:effectLst/>
              <a:latin typeface="IBM Plex Sans"/>
            </a:endParaRPr>
          </a:p>
        </p:txBody>
      </p:sp>
    </p:spTree>
    <p:extLst>
      <p:ext uri="{BB962C8B-B14F-4D97-AF65-F5344CB8AC3E}">
        <p14:creationId xmlns:p14="http://schemas.microsoft.com/office/powerpoint/2010/main" val="247824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2812" y="304800"/>
            <a:ext cx="10363200" cy="3170099"/>
          </a:xfrm>
          <a:prstGeom prst="rect">
            <a:avLst/>
          </a:prstGeom>
        </p:spPr>
        <p:txBody>
          <a:bodyPr wrap="square">
            <a:spAutoFit/>
          </a:bodyPr>
          <a:lstStyle/>
          <a:p>
            <a:pPr algn="just"/>
            <a:r>
              <a:rPr lang="en-GB" sz="3200" b="1" dirty="0">
                <a:solidFill>
                  <a:schemeClr val="tx2"/>
                </a:solidFill>
                <a:latin typeface="Times New Roman" panose="02020603050405020304" pitchFamily="18" charset="0"/>
                <a:cs typeface="Times New Roman" panose="02020603050405020304" pitchFamily="18" charset="0"/>
              </a:rPr>
              <a:t>Support Vector </a:t>
            </a:r>
            <a:r>
              <a:rPr lang="en-GB" sz="3200" b="1" dirty="0" smtClean="0">
                <a:solidFill>
                  <a:schemeClr val="tx2"/>
                </a:solidFill>
                <a:latin typeface="Times New Roman" panose="02020603050405020304" pitchFamily="18" charset="0"/>
                <a:cs typeface="Times New Roman" panose="02020603050405020304" pitchFamily="18" charset="0"/>
              </a:rPr>
              <a:t>Machines</a:t>
            </a:r>
            <a:r>
              <a:rPr lang="en-US" sz="3200" dirty="0" smtClean="0">
                <a:solidFill>
                  <a:schemeClr val="tx2"/>
                </a:solidFill>
                <a:latin typeface="Times New Roman" panose="02020603050405020304" pitchFamily="18" charset="0"/>
                <a:cs typeface="Times New Roman" panose="02020603050405020304" pitchFamily="18" charset="0"/>
              </a:rPr>
              <a:t> </a:t>
            </a:r>
            <a:r>
              <a:rPr lang="en-US" sz="3200" b="1" dirty="0" smtClean="0">
                <a:solidFill>
                  <a:schemeClr val="tx2"/>
                </a:solidFill>
                <a:latin typeface="Times New Roman" panose="02020603050405020304" pitchFamily="18" charset="0"/>
                <a:cs typeface="Times New Roman" panose="02020603050405020304" pitchFamily="18" charset="0"/>
              </a:rPr>
              <a:t>explanation</a:t>
            </a:r>
          </a:p>
          <a:p>
            <a:pPr algn="just"/>
            <a:r>
              <a:rPr lang="en-GB" dirty="0" smtClean="0">
                <a:solidFill>
                  <a:srgbClr val="111111"/>
                </a:solidFill>
                <a:latin typeface="Times New Roman" panose="02020603050405020304" pitchFamily="18" charset="0"/>
                <a:cs typeface="Times New Roman" panose="02020603050405020304" pitchFamily="18" charset="0"/>
              </a:rPr>
              <a:t>Imagine </a:t>
            </a:r>
            <a:r>
              <a:rPr lang="en-GB" dirty="0">
                <a:solidFill>
                  <a:srgbClr val="111111"/>
                </a:solidFill>
                <a:latin typeface="Times New Roman" panose="02020603050405020304" pitchFamily="18" charset="0"/>
                <a:cs typeface="Times New Roman" panose="02020603050405020304" pitchFamily="18" charset="0"/>
              </a:rPr>
              <a:t>the labelled training set are two classes of data points (two dimensions): Alice and Cinderella. To separate the two classes, there are so many possible options of </a:t>
            </a:r>
            <a:r>
              <a:rPr lang="en-GB" dirty="0" err="1">
                <a:solidFill>
                  <a:srgbClr val="111111"/>
                </a:solidFill>
                <a:latin typeface="Times New Roman" panose="02020603050405020304" pitchFamily="18" charset="0"/>
                <a:cs typeface="Times New Roman" panose="02020603050405020304" pitchFamily="18" charset="0"/>
              </a:rPr>
              <a:t>hyperplanes</a:t>
            </a:r>
            <a:r>
              <a:rPr lang="en-GB" dirty="0">
                <a:solidFill>
                  <a:srgbClr val="111111"/>
                </a:solidFill>
                <a:latin typeface="Times New Roman" panose="02020603050405020304" pitchFamily="18" charset="0"/>
                <a:cs typeface="Times New Roman" panose="02020603050405020304" pitchFamily="18" charset="0"/>
              </a:rPr>
              <a:t> that separate correctly. As shown in the graph below, we can achieve exactly the same result using different </a:t>
            </a:r>
            <a:r>
              <a:rPr lang="en-GB" dirty="0" err="1">
                <a:solidFill>
                  <a:srgbClr val="111111"/>
                </a:solidFill>
                <a:latin typeface="Times New Roman" panose="02020603050405020304" pitchFamily="18" charset="0"/>
                <a:cs typeface="Times New Roman" panose="02020603050405020304" pitchFamily="18" charset="0"/>
              </a:rPr>
              <a:t>hyperplanes</a:t>
            </a:r>
            <a:r>
              <a:rPr lang="en-GB" dirty="0">
                <a:solidFill>
                  <a:srgbClr val="111111"/>
                </a:solidFill>
                <a:latin typeface="Times New Roman" panose="02020603050405020304" pitchFamily="18" charset="0"/>
                <a:cs typeface="Times New Roman" panose="02020603050405020304" pitchFamily="18" charset="0"/>
              </a:rPr>
              <a:t> (L1, L2, L3). However, if we add new data points, the consequence of using various </a:t>
            </a:r>
            <a:r>
              <a:rPr lang="en-GB" dirty="0" err="1">
                <a:solidFill>
                  <a:srgbClr val="111111"/>
                </a:solidFill>
                <a:latin typeface="Times New Roman" panose="02020603050405020304" pitchFamily="18" charset="0"/>
                <a:cs typeface="Times New Roman" panose="02020603050405020304" pitchFamily="18" charset="0"/>
              </a:rPr>
              <a:t>hyperplanes</a:t>
            </a:r>
            <a:r>
              <a:rPr lang="en-GB" dirty="0">
                <a:solidFill>
                  <a:srgbClr val="111111"/>
                </a:solidFill>
                <a:latin typeface="Times New Roman" panose="02020603050405020304" pitchFamily="18" charset="0"/>
                <a:cs typeface="Times New Roman" panose="02020603050405020304" pitchFamily="18" charset="0"/>
              </a:rPr>
              <a:t> will be very different in terms of classifying new data point into the right group of </a:t>
            </a:r>
            <a:r>
              <a:rPr lang="en-GB" dirty="0" smtClean="0">
                <a:solidFill>
                  <a:srgbClr val="111111"/>
                </a:solidFill>
                <a:latin typeface="Times New Roman" panose="02020603050405020304" pitchFamily="18" charset="0"/>
                <a:cs typeface="Times New Roman" panose="02020603050405020304" pitchFamily="18" charset="0"/>
              </a:rPr>
              <a:t>class.</a:t>
            </a:r>
            <a:endParaRPr lang="en-GB" b="0" i="0" dirty="0">
              <a:solidFill>
                <a:srgbClr val="111111"/>
              </a:solidFill>
              <a:effectLst/>
              <a:latin typeface="Times New Roman" panose="02020603050405020304" pitchFamily="18" charset="0"/>
              <a:cs typeface="Times New Roman" panose="02020603050405020304" pitchFamily="18" charset="0"/>
            </a:endParaRPr>
          </a:p>
        </p:txBody>
      </p:sp>
      <p:pic>
        <p:nvPicPr>
          <p:cNvPr id="3074" name="Picture 2" descr="https://miro.medium.com/max/1665/1*A4TZajKNGIDKrya4Yj6Om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2" y="3141065"/>
            <a:ext cx="8529637" cy="31702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450446" y="6294370"/>
            <a:ext cx="4857420" cy="461665"/>
          </a:xfrm>
          <a:prstGeom prst="rect">
            <a:avLst/>
          </a:prstGeom>
        </p:spPr>
        <p:txBody>
          <a:bodyPr wrap="none">
            <a:spAutoFit/>
          </a:bodyPr>
          <a:lstStyle/>
          <a:p>
            <a:r>
              <a:rPr lang="nb-NO" i="1" dirty="0">
                <a:solidFill>
                  <a:srgbClr val="111111"/>
                </a:solidFill>
                <a:latin typeface="open sans"/>
              </a:rPr>
              <a:t>Different hyperplanes (L1, L2, L3).</a:t>
            </a:r>
            <a:endParaRPr lang="en-US" dirty="0"/>
          </a:p>
        </p:txBody>
      </p:sp>
    </p:spTree>
    <p:extLst>
      <p:ext uri="{BB962C8B-B14F-4D97-AF65-F5344CB8AC3E}">
        <p14:creationId xmlns:p14="http://schemas.microsoft.com/office/powerpoint/2010/main" val="83840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2812" y="381000"/>
            <a:ext cx="7389812" cy="830997"/>
          </a:xfrm>
          <a:prstGeom prst="rect">
            <a:avLst/>
          </a:prstGeom>
        </p:spPr>
        <p:txBody>
          <a:bodyPr wrap="square">
            <a:spAutoFit/>
          </a:bodyPr>
          <a:lstStyle/>
          <a:p>
            <a:r>
              <a:rPr lang="en-GB" dirty="0">
                <a:solidFill>
                  <a:srgbClr val="111111"/>
                </a:solidFill>
                <a:latin typeface="Times New Roman" panose="02020603050405020304" pitchFamily="18" charset="0"/>
                <a:cs typeface="Times New Roman" panose="02020603050405020304" pitchFamily="18" charset="0"/>
              </a:rPr>
              <a:t>How can we decide a separating line for the classes? Which hyperplane shall we use?</a:t>
            </a:r>
            <a:endParaRPr lang="en-US"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1370012" y="1752600"/>
            <a:ext cx="9296400" cy="4114799"/>
          </a:xfrm>
          <a:prstGeom prst="rect">
            <a:avLst/>
          </a:prstGeom>
        </p:spPr>
      </p:pic>
    </p:spTree>
    <p:extLst>
      <p:ext uri="{BB962C8B-B14F-4D97-AF65-F5344CB8AC3E}">
        <p14:creationId xmlns:p14="http://schemas.microsoft.com/office/powerpoint/2010/main" val="346009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5612" y="304800"/>
            <a:ext cx="11201400" cy="6001643"/>
          </a:xfrm>
          <a:prstGeom prst="rect">
            <a:avLst/>
          </a:prstGeom>
        </p:spPr>
        <p:txBody>
          <a:bodyPr wrap="square">
            <a:spAutoFit/>
          </a:bodyPr>
          <a:lstStyle/>
          <a:p>
            <a:pPr algn="just"/>
            <a:r>
              <a:rPr lang="en-GB" b="1" dirty="0">
                <a:solidFill>
                  <a:srgbClr val="111111"/>
                </a:solidFill>
                <a:latin typeface="Times New Roman" panose="02020603050405020304" pitchFamily="18" charset="0"/>
                <a:cs typeface="Times New Roman" panose="02020603050405020304" pitchFamily="18" charset="0"/>
              </a:rPr>
              <a:t>Support Vector, Hyperplane, and Margin</a:t>
            </a:r>
            <a:endParaRPr lang="en-GB" dirty="0">
              <a:solidFill>
                <a:srgbClr val="111111"/>
              </a:solidFill>
              <a:latin typeface="Times New Roman" panose="02020603050405020304" pitchFamily="18" charset="0"/>
              <a:cs typeface="Times New Roman" panose="02020603050405020304" pitchFamily="18" charset="0"/>
            </a:endParaRPr>
          </a:p>
          <a:p>
            <a:pPr algn="just"/>
            <a:r>
              <a:rPr lang="en-GB" dirty="0">
                <a:solidFill>
                  <a:srgbClr val="111111"/>
                </a:solidFill>
                <a:latin typeface="Times New Roman" panose="02020603050405020304" pitchFamily="18" charset="0"/>
                <a:cs typeface="Times New Roman" panose="02020603050405020304" pitchFamily="18" charset="0"/>
              </a:rPr>
              <a:t>The vector points closest to the hyperplane are known as the </a:t>
            </a:r>
            <a:r>
              <a:rPr lang="en-GB" b="1" dirty="0">
                <a:solidFill>
                  <a:srgbClr val="111111"/>
                </a:solidFill>
                <a:latin typeface="Times New Roman" panose="02020603050405020304" pitchFamily="18" charset="0"/>
                <a:cs typeface="Times New Roman" panose="02020603050405020304" pitchFamily="18" charset="0"/>
              </a:rPr>
              <a:t>support vector points </a:t>
            </a:r>
            <a:r>
              <a:rPr lang="en-GB" dirty="0">
                <a:solidFill>
                  <a:srgbClr val="111111"/>
                </a:solidFill>
                <a:latin typeface="Times New Roman" panose="02020603050405020304" pitchFamily="18" charset="0"/>
                <a:cs typeface="Times New Roman" panose="02020603050405020304" pitchFamily="18" charset="0"/>
              </a:rPr>
              <a:t>because only these two points are contributing to the result of the algorithm, and other points are not. If a data point is not a support vector, removing it has no effect on the model. On the other hand, deleting the support vectors will then change the position of the hyperplane</a:t>
            </a:r>
            <a:r>
              <a:rPr lang="en-GB" dirty="0" smtClean="0">
                <a:solidFill>
                  <a:srgbClr val="111111"/>
                </a:solidFill>
                <a:latin typeface="Times New Roman" panose="02020603050405020304" pitchFamily="18" charset="0"/>
                <a:cs typeface="Times New Roman" panose="02020603050405020304" pitchFamily="18" charset="0"/>
              </a:rPr>
              <a:t>.</a:t>
            </a:r>
          </a:p>
          <a:p>
            <a:pPr algn="just"/>
            <a:endParaRPr lang="en-GB" dirty="0">
              <a:solidFill>
                <a:srgbClr val="111111"/>
              </a:solidFill>
              <a:latin typeface="Times New Roman" panose="02020603050405020304" pitchFamily="18" charset="0"/>
              <a:cs typeface="Times New Roman" panose="02020603050405020304" pitchFamily="18" charset="0"/>
            </a:endParaRPr>
          </a:p>
          <a:p>
            <a:pPr algn="just"/>
            <a:r>
              <a:rPr lang="en-GB" dirty="0">
                <a:solidFill>
                  <a:srgbClr val="111111"/>
                </a:solidFill>
                <a:latin typeface="Times New Roman" panose="02020603050405020304" pitchFamily="18" charset="0"/>
                <a:cs typeface="Times New Roman" panose="02020603050405020304" pitchFamily="18" charset="0"/>
              </a:rPr>
              <a:t>The dimension of the hyperplane depends upon the number of features. If the number of input features is 2, then the hyperplane is just a line. If the number of input features is 3, then the hyperplane becomes a two-dimensional plane. It becomes difficult to imagine when the number of features exceeds 3</a:t>
            </a:r>
            <a:r>
              <a:rPr lang="en-GB" dirty="0" smtClean="0">
                <a:solidFill>
                  <a:srgbClr val="111111"/>
                </a:solidFill>
                <a:latin typeface="Times New Roman" panose="02020603050405020304" pitchFamily="18" charset="0"/>
                <a:cs typeface="Times New Roman" panose="02020603050405020304" pitchFamily="18" charset="0"/>
              </a:rPr>
              <a:t>.</a:t>
            </a:r>
          </a:p>
          <a:p>
            <a:pPr algn="just"/>
            <a:endParaRPr lang="en-GB" dirty="0" smtClean="0">
              <a:solidFill>
                <a:srgbClr val="111111"/>
              </a:solidFill>
              <a:latin typeface="Times New Roman" panose="02020603050405020304" pitchFamily="18" charset="0"/>
              <a:cs typeface="Times New Roman" panose="02020603050405020304" pitchFamily="18" charset="0"/>
            </a:endParaRPr>
          </a:p>
          <a:p>
            <a:pPr algn="just"/>
            <a:r>
              <a:rPr lang="en-GB" dirty="0">
                <a:solidFill>
                  <a:srgbClr val="111111"/>
                </a:solidFill>
                <a:latin typeface="Times New Roman" panose="02020603050405020304" pitchFamily="18" charset="0"/>
                <a:cs typeface="Times New Roman" panose="02020603050405020304" pitchFamily="18" charset="0"/>
              </a:rPr>
              <a:t>The distance of the vectors from the hyperplane is called the margin, which is a separation of a line to the closest class points. We would like to choose a hyperplane that maximises the margin between classes. The graph below shows what good margin and bad margin are.</a:t>
            </a:r>
            <a:endParaRPr lang="en-GB" b="0" i="0" dirty="0">
              <a:solidFill>
                <a:srgbClr val="11111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343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TF02787940.potx" id="{9A4E33EC-D715-440E-9062-8AFA4CC9E341}" vid="{0DFBCB81-4ACA-49F1-BA1C-2B43B27F1FC4}"/>
    </a:ext>
  </a:extLst>
</a:theme>
</file>

<file path=ppt/theme/theme2.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Blue bookstack presentation (widescreen)</Template>
  <TotalTime>100</TotalTime>
  <Words>649</Words>
  <Application>Microsoft Office PowerPoint</Application>
  <PresentationFormat>Custom</PresentationFormat>
  <Paragraphs>54</Paragraphs>
  <Slides>28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Century Gothic</vt:lpstr>
      <vt:lpstr>Elephant</vt:lpstr>
      <vt:lpstr>IBM Plex Sans</vt:lpstr>
      <vt:lpstr>Maven Pro</vt:lpstr>
      <vt:lpstr>open sans</vt:lpstr>
      <vt:lpstr>Times New Roman</vt:lpstr>
      <vt:lpstr>Wingdings</vt:lpstr>
      <vt:lpstr>Books 16x9</vt:lpstr>
      <vt:lpstr>Support Vector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Sumon Ghosh</dc:creator>
  <cp:lastModifiedBy>Sumon Ghosh</cp:lastModifiedBy>
  <cp:revision>15</cp:revision>
  <dcterms:created xsi:type="dcterms:W3CDTF">2022-11-16T21:57:19Z</dcterms:created>
  <dcterms:modified xsi:type="dcterms:W3CDTF">2022-11-17T12:22:43Z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